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Play"/>
      <p:regular r:id="rId15"/>
      <p:bold r:id="rId16"/>
    </p:embeddedFont>
    <p:embeddedFont>
      <p:font typeface="Century Gothic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Gothic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lay-regular.fntdata"/><Relationship Id="rId14" Type="http://schemas.openxmlformats.org/officeDocument/2006/relationships/slide" Target="slides/slide10.xml"/><Relationship Id="rId17" Type="http://schemas.openxmlformats.org/officeDocument/2006/relationships/font" Target="fonts/CenturyGothic-regular.fntdata"/><Relationship Id="rId16" Type="http://schemas.openxmlformats.org/officeDocument/2006/relationships/font" Target="fonts/Play-bold.fntdata"/><Relationship Id="rId5" Type="http://schemas.openxmlformats.org/officeDocument/2006/relationships/slide" Target="slides/slide1.xml"/><Relationship Id="rId19" Type="http://schemas.openxmlformats.org/officeDocument/2006/relationships/font" Target="fonts/CenturyGothic-italic.fntdata"/><Relationship Id="rId6" Type="http://schemas.openxmlformats.org/officeDocument/2006/relationships/slide" Target="slides/slide2.xml"/><Relationship Id="rId18" Type="http://schemas.openxmlformats.org/officeDocument/2006/relationships/font" Target="fonts/CenturyGothic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nl-NL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e3e3ee2b6a_1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2e3e3ee2b6a_1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3e3ee2b6a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2e3e3ee2b6a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2e3e3ee2b6a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e3e3ee2b6a_1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2e3e3ee2b6a_1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e3e3ee2b6a_1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0" l="0" r="0" t="7037"/>
          <a:stretch/>
        </p:blipFill>
        <p:spPr>
          <a:xfrm>
            <a:off x="12700" y="0"/>
            <a:ext cx="12191999" cy="7556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>
            <p:ph type="ctrTitle"/>
          </p:nvPr>
        </p:nvSpPr>
        <p:spPr>
          <a:xfrm>
            <a:off x="377996" y="461073"/>
            <a:ext cx="11436000" cy="828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entury Gothic"/>
              <a:buNone/>
            </a:pPr>
            <a:r>
              <a:rPr b="1" lang="nl-NL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</a:t>
            </a:r>
            <a:r>
              <a:rPr b="1" lang="nl-NL">
                <a:solidFill>
                  <a:srgbClr val="5ECBF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Stay</a:t>
            </a:r>
            <a:r>
              <a:rPr b="1" lang="nl-NL">
                <a:solidFill>
                  <a:srgbClr val="EFF7F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Wise</a:t>
            </a:r>
            <a:endParaRPr>
              <a:solidFill>
                <a:srgbClr val="EFF7FC"/>
              </a:solidFill>
            </a:endParaRPr>
          </a:p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538125" y="5453675"/>
            <a:ext cx="2751300" cy="56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b="1" lang="nl-NL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Noach Meged</a:t>
            </a:r>
            <a:endParaRPr b="1"/>
          </a:p>
        </p:txBody>
      </p:sp>
      <p:sp>
        <p:nvSpPr>
          <p:cNvPr id="91" name="Google Shape;91;p13"/>
          <p:cNvSpPr txBox="1"/>
          <p:nvPr/>
        </p:nvSpPr>
        <p:spPr>
          <a:xfrm>
            <a:off x="463296" y="7228207"/>
            <a:ext cx="91440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lang="nl-NL" sz="200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by Noach Meged</a:t>
            </a:r>
            <a:endParaRPr b="0" sz="2000" u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/>
        </p:nvSpPr>
        <p:spPr>
          <a:xfrm>
            <a:off x="536448" y="487616"/>
            <a:ext cx="10802112" cy="8283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769F"/>
              </a:buClr>
              <a:buSzPct val="100000"/>
              <a:buFont typeface="Century Gothic"/>
              <a:buNone/>
            </a:pPr>
            <a:r>
              <a:rPr b="1" lang="nl-NL" sz="4800">
                <a:solidFill>
                  <a:srgbClr val="0B76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 for Listening</a:t>
            </a:r>
            <a:endParaRPr/>
          </a:p>
        </p:txBody>
      </p:sp>
      <p:sp>
        <p:nvSpPr>
          <p:cNvPr id="204" name="Google Shape;204;p22"/>
          <p:cNvSpPr txBox="1"/>
          <p:nvPr/>
        </p:nvSpPr>
        <p:spPr>
          <a:xfrm>
            <a:off x="536450" y="2104100"/>
            <a:ext cx="61944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nl-NL" sz="2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Feel free to</a:t>
            </a:r>
            <a:r>
              <a:rPr lang="nl-NL" sz="2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26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ask any questions.</a:t>
            </a:r>
            <a:endParaRPr b="1" sz="2600">
              <a:solidFill>
                <a:srgbClr val="5ECBF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536446" y="6058377"/>
            <a:ext cx="91440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5C99"/>
              </a:buClr>
              <a:buSzPts val="2400"/>
              <a:buFont typeface="Arial"/>
              <a:buNone/>
            </a:pPr>
            <a:r>
              <a:rPr lang="nl-NL" sz="24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by </a:t>
            </a:r>
            <a:r>
              <a:rPr b="1" lang="nl-NL" sz="24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Noach Meged</a:t>
            </a:r>
            <a:endParaRPr b="1" sz="2400">
              <a:solidFill>
                <a:schemeClr val="accent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6" name="Google Shape;206;p22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7306338" y="0"/>
            <a:ext cx="488566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2"/>
          <p:cNvSpPr txBox="1"/>
          <p:nvPr/>
        </p:nvSpPr>
        <p:spPr>
          <a:xfrm>
            <a:off x="536447" y="5499576"/>
            <a:ext cx="20799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5C99"/>
              </a:buClr>
              <a:buSzPts val="2400"/>
              <a:buFont typeface="Arial"/>
              <a:buNone/>
            </a:pPr>
            <a:r>
              <a:rPr lang="nl-NL" sz="20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8th March 2025</a:t>
            </a:r>
            <a:endParaRPr b="1" sz="2000">
              <a:solidFill>
                <a:schemeClr val="accent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/>
        </p:nvSpPr>
        <p:spPr>
          <a:xfrm>
            <a:off x="536448" y="487616"/>
            <a:ext cx="11436096" cy="8283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769F"/>
              </a:buClr>
              <a:buSzPct val="100000"/>
              <a:buFont typeface="Century Gothic"/>
              <a:buNone/>
            </a:pPr>
            <a:r>
              <a:rPr b="1" lang="nl-NL" sz="4800">
                <a:solidFill>
                  <a:srgbClr val="0B76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Project Overview</a:t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1309487" y="3242180"/>
            <a:ext cx="52197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nl-NL" sz="24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Help </a:t>
            </a:r>
            <a:r>
              <a:rPr lang="nl-NL" sz="24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Hotel businesses to </a:t>
            </a:r>
            <a:r>
              <a:rPr b="1" lang="nl-NL" sz="24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</a:t>
            </a:r>
            <a:r>
              <a:rPr b="1" lang="nl-NL" sz="24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ptimize Hotel Occupancy.</a:t>
            </a:r>
            <a:endParaRPr b="1" sz="2400">
              <a:solidFill>
                <a:srgbClr val="4892D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1383587" y="4204868"/>
            <a:ext cx="47862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nl-NL" sz="24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Help Hotel businesses to</a:t>
            </a:r>
            <a:r>
              <a:rPr b="1" lang="nl-NL" sz="24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create more profit.</a:t>
            </a:r>
            <a:endParaRPr b="1" sz="24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1309687" y="5226668"/>
            <a:ext cx="47862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nl-NL" sz="24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Help Hotel businesses </a:t>
            </a:r>
            <a:r>
              <a:rPr b="1" lang="nl-NL" sz="24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improve their services.</a:t>
            </a:r>
            <a:endParaRPr b="1" sz="24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A person looking through binoculars&#10;&#10;AI-generated content may be incorrect." id="101" name="Google Shape;10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00950" y="-1"/>
            <a:ext cx="4591050" cy="68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536386" y="3300526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🔦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536448" y="4322314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💰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536448" y="5344114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</a:rPr>
              <a:t>🛎️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566375" y="1627138"/>
            <a:ext cx="6705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2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predict the </a:t>
            </a:r>
            <a:r>
              <a:rPr b="1" lang="nl-NL" sz="26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revenue</a:t>
            </a:r>
            <a:r>
              <a:rPr b="1" lang="nl-NL" sz="2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of a hotel</a:t>
            </a:r>
            <a:endParaRPr b="1" sz="2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2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with a ML model: </a:t>
            </a:r>
            <a:endParaRPr b="1" sz="2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/>
          <p:nvPr/>
        </p:nvSpPr>
        <p:spPr>
          <a:xfrm>
            <a:off x="536448" y="487616"/>
            <a:ext cx="11436096" cy="8283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769F"/>
              </a:buClr>
              <a:buSzPct val="100000"/>
              <a:buFont typeface="Century Gothic"/>
              <a:buNone/>
            </a:pPr>
            <a:r>
              <a:rPr b="1" lang="nl-NL" sz="4800">
                <a:solidFill>
                  <a:srgbClr val="0B76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Selection and Preparation</a:t>
            </a:r>
            <a:endParaRPr/>
          </a:p>
        </p:txBody>
      </p:sp>
      <p:sp>
        <p:nvSpPr>
          <p:cNvPr id="112" name="Google Shape;112;p15"/>
          <p:cNvSpPr txBox="1"/>
          <p:nvPr/>
        </p:nvSpPr>
        <p:spPr>
          <a:xfrm>
            <a:off x="639625" y="2291200"/>
            <a:ext cx="9961800" cy="15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Key Data Categories:</a:t>
            </a:r>
            <a:endParaRPr b="1"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entury Gothic"/>
              <a:buChar char="●"/>
            </a:pP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Booking Details –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Hotel type, room type, parking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stay duration. country, meal plan</a:t>
            </a:r>
            <a:endParaRPr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entury Gothic"/>
              <a:buChar char="●"/>
            </a:pP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Guest Info</a:t>
            </a:r>
            <a:r>
              <a:rPr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Number of guests, guest type, booking source, repeat guests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entury Gothic"/>
              <a:buChar char="●"/>
            </a:pP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Financial Data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–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Deposit type, agent/company, </a:t>
            </a: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ADR</a:t>
            </a: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</a:t>
            </a: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Average Daily Rate) in $</a:t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113" name="Google Shape;11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500" y="4128875"/>
            <a:ext cx="11055002" cy="171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 txBox="1"/>
          <p:nvPr/>
        </p:nvSpPr>
        <p:spPr>
          <a:xfrm>
            <a:off x="566375" y="1627150"/>
            <a:ext cx="99618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2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Hotel bookings dataset:</a:t>
            </a:r>
            <a:endParaRPr b="1" sz="2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/>
        </p:nvSpPr>
        <p:spPr>
          <a:xfrm>
            <a:off x="536448" y="487616"/>
            <a:ext cx="1143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769F"/>
              </a:buClr>
              <a:buSzPts val="4800"/>
              <a:buFont typeface="Century Gothic"/>
              <a:buNone/>
            </a:pPr>
            <a:r>
              <a:rPr b="1" lang="nl-NL" sz="4800">
                <a:solidFill>
                  <a:srgbClr val="0B76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Feature Engineering and Selection</a:t>
            </a:r>
            <a:endParaRPr/>
          </a:p>
        </p:txBody>
      </p:sp>
      <p:sp>
        <p:nvSpPr>
          <p:cNvPr id="121" name="Google Shape;121;p16"/>
          <p:cNvSpPr txBox="1"/>
          <p:nvPr/>
        </p:nvSpPr>
        <p:spPr>
          <a:xfrm>
            <a:off x="-97536" y="-950527"/>
            <a:ext cx="11436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Feature Engineering and Selection (1 slide):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Discuss the process of feature engineering and how you selected features for your model.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Highlight any innovative techniques used or challenges encountered.</a:t>
            </a:r>
            <a:endParaRPr b="1" sz="1800">
              <a:solidFill>
                <a:srgbClr val="FAE2D5"/>
              </a:solidFill>
              <a:highlight>
                <a:srgbClr val="00008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639625" y="1511125"/>
            <a:ext cx="5430900" cy="15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2000">
                <a:solidFill>
                  <a:schemeClr val="dk1"/>
                </a:solidFill>
              </a:rPr>
              <a:t>🧹</a:t>
            </a:r>
            <a:r>
              <a:rPr lang="nl-NL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Cleaning data</a:t>
            </a:r>
            <a:endParaRPr b="1"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Removed personal information for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privacy.</a:t>
            </a: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1" sz="1600">
              <a:solidFill>
                <a:schemeClr val="accent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Handled missing values by </a:t>
            </a:r>
            <a:b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dropping NaNs.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6274850" y="1511125"/>
            <a:ext cx="5430900" cy="32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🔧 </a:t>
            </a:r>
            <a:r>
              <a:rPr b="1"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Feature Engineering</a:t>
            </a:r>
            <a:endParaRPr b="1"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Hotel Type: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Encoded (City = 0, Resort = 1).</a:t>
            </a:r>
            <a:endParaRPr b="1" sz="1600">
              <a:solidFill>
                <a:schemeClr val="accent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Country</a:t>
            </a: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 bins based on their mean ADR.</a:t>
            </a:r>
            <a:endParaRPr sz="1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Lead Time: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Binned into short, medium, long and very long-term.</a:t>
            </a:r>
            <a:endParaRPr sz="1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Meal Plans: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Mapped to numerical values (SC, BB, HB, FB).</a:t>
            </a:r>
            <a:endParaRPr sz="1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Arrival Month: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Converted from text to numeric (Jan =1, Feb =2, etc).</a:t>
            </a:r>
            <a:endParaRPr sz="1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Country: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Binned based on ADR quantiles.</a:t>
            </a:r>
            <a:endParaRPr sz="1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639625" y="3211725"/>
            <a:ext cx="5430900" cy="29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2000">
                <a:solidFill>
                  <a:schemeClr val="dk1"/>
                </a:solidFill>
              </a:rPr>
              <a:t>👩🏻‍🏫</a:t>
            </a:r>
            <a:r>
              <a:rPr lang="nl-NL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Business &amp; Booking Features</a:t>
            </a:r>
            <a:endParaRPr b="1"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Market Segment &amp; Distribution Channel: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Made bins based on their mean ADR.</a:t>
            </a:r>
            <a:endParaRPr b="1" sz="1600">
              <a:solidFill>
                <a:schemeClr val="accent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Deposit Type: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Encoded as No Deposit (0), Non-refund (1), Refundable (2).</a:t>
            </a:r>
            <a:endParaRPr sz="1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 Stay Flag: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Created flag if no nights were booked.</a:t>
            </a:r>
            <a:endParaRPr sz="1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Customer type: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One-hot encoded (Transient, Group, Contract, etc).</a:t>
            </a:r>
            <a:endParaRPr sz="1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6274850" y="4852025"/>
            <a:ext cx="5430900" cy="17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nl-NL" sz="2000">
                <a:solidFill>
                  <a:schemeClr val="dk1"/>
                </a:solidFill>
              </a:rPr>
              <a:t>🏗️</a:t>
            </a:r>
            <a:r>
              <a:rPr lang="nl-NL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Final Adjustments</a:t>
            </a:r>
            <a:endParaRPr b="1"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Ensured consistency with model’s required feature set.</a:t>
            </a:r>
            <a:endParaRPr b="1" sz="1600">
              <a:solidFill>
                <a:schemeClr val="accent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Century Gothic"/>
              <a:buChar char="●"/>
            </a:pP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Predicted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16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ADR (Average Daily Rate) </a:t>
            </a:r>
            <a:r>
              <a:rPr lang="nl-NL" sz="1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using a trained Random Forest model.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/>
        </p:nvSpPr>
        <p:spPr>
          <a:xfrm>
            <a:off x="536448" y="487616"/>
            <a:ext cx="1143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769F"/>
              </a:buClr>
              <a:buSzPts val="4800"/>
              <a:buFont typeface="Century Gothic"/>
              <a:buNone/>
            </a:pPr>
            <a:r>
              <a:rPr b="1" lang="nl-NL" sz="4800">
                <a:solidFill>
                  <a:srgbClr val="0B76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Building and Evaluation</a:t>
            </a:r>
            <a:endParaRPr/>
          </a:p>
        </p:txBody>
      </p:sp>
      <p:sp>
        <p:nvSpPr>
          <p:cNvPr id="132" name="Google Shape;132;p17"/>
          <p:cNvSpPr txBox="1"/>
          <p:nvPr/>
        </p:nvSpPr>
        <p:spPr>
          <a:xfrm>
            <a:off x="-97536" y="-950527"/>
            <a:ext cx="11436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Model Building and Evaluation (1-2 slides):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Outline the types of models you experimented with and your rationale for selecting them.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Discuss the evaluation metrics and validation techniques used to assess model performance.</a:t>
            </a:r>
            <a:endParaRPr b="1" sz="1800">
              <a:solidFill>
                <a:srgbClr val="FAE2D5"/>
              </a:solidFill>
              <a:highlight>
                <a:srgbClr val="00008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625" y="4455073"/>
            <a:ext cx="6353650" cy="18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7"/>
          <p:cNvSpPr txBox="1"/>
          <p:nvPr/>
        </p:nvSpPr>
        <p:spPr>
          <a:xfrm>
            <a:off x="639625" y="2291200"/>
            <a:ext cx="9961800" cy="18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Types of Models Experiment With, 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Linear Regression, </a:t>
            </a:r>
            <a:r>
              <a:rPr b="1"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Random Forest Model, 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Gradient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Boosting</a:t>
            </a:r>
            <a:endParaRPr b="1"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entury Gothic"/>
              <a:buChar char="●"/>
            </a:pP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Reason –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Highest </a:t>
            </a: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R2 scores 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across evaluation metrics.</a:t>
            </a:r>
            <a:endParaRPr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entury Gothic"/>
              <a:buChar char="●"/>
            </a:pP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Low mean score error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and </a:t>
            </a: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low median score error.</a:t>
            </a:r>
            <a:endParaRPr sz="18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entury Gothic"/>
              <a:buChar char="●"/>
            </a:pPr>
            <a:r>
              <a:rPr b="1" lang="nl-NL" sz="18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Cross-validation</a:t>
            </a:r>
            <a:r>
              <a:rPr lang="nl-NL" sz="18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results were consistent.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566375" y="1627150"/>
            <a:ext cx="99618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2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Types of Models Experimented with:</a:t>
            </a:r>
            <a:endParaRPr b="1" sz="2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/>
          <p:nvPr/>
        </p:nvSpPr>
        <p:spPr>
          <a:xfrm>
            <a:off x="-97536" y="-950527"/>
            <a:ext cx="1143609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Hyperparameter Tuning and Model Optimization (1 slide):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Explain the hyperparameter tuning techniques employed (e.g., grid search, cross-validation).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Share insights on how these techniques improved your model’s performance.</a:t>
            </a:r>
            <a:endParaRPr b="1" sz="1800">
              <a:solidFill>
                <a:srgbClr val="FAE2D5"/>
              </a:solidFill>
              <a:highlight>
                <a:srgbClr val="00008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8"/>
          <p:cNvSpPr txBox="1"/>
          <p:nvPr/>
        </p:nvSpPr>
        <p:spPr>
          <a:xfrm>
            <a:off x="536448" y="2104105"/>
            <a:ext cx="10802112" cy="828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nl-NL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Bla bla bla</a:t>
            </a:r>
            <a:endParaRPr b="1" sz="24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536448" y="487616"/>
            <a:ext cx="10802112" cy="8283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769F"/>
              </a:buClr>
              <a:buSzPct val="100000"/>
              <a:buFont typeface="Century Gothic"/>
              <a:buNone/>
            </a:pPr>
            <a:r>
              <a:rPr b="1" lang="nl-NL" sz="4800">
                <a:solidFill>
                  <a:srgbClr val="0B76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HP Tuning and Model Optimization</a:t>
            </a:r>
            <a:endParaRPr/>
          </a:p>
        </p:txBody>
      </p:sp>
      <p:pic>
        <p:nvPicPr>
          <p:cNvPr id="144" name="Google Shape;14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00" y="1623850"/>
            <a:ext cx="6367798" cy="391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0412" y="4508300"/>
            <a:ext cx="12272824" cy="25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1600" y="1773187"/>
            <a:ext cx="3304170" cy="3620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/>
        </p:nvSpPr>
        <p:spPr>
          <a:xfrm>
            <a:off x="536448" y="487616"/>
            <a:ext cx="10802112" cy="8283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769F"/>
              </a:buClr>
              <a:buSzPct val="100000"/>
              <a:buFont typeface="Century Gothic"/>
              <a:buNone/>
            </a:pPr>
            <a:r>
              <a:rPr b="1" lang="nl-NL" sz="4800">
                <a:solidFill>
                  <a:srgbClr val="0B76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Key Findings &amp; Insights</a:t>
            </a:r>
            <a:endParaRPr/>
          </a:p>
        </p:txBody>
      </p:sp>
      <p:sp>
        <p:nvSpPr>
          <p:cNvPr id="153" name="Google Shape;153;p19"/>
          <p:cNvSpPr txBox="1"/>
          <p:nvPr/>
        </p:nvSpPr>
        <p:spPr>
          <a:xfrm>
            <a:off x="1309687" y="1545105"/>
            <a:ext cx="52197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model is the best in predicting the </a:t>
            </a:r>
            <a:r>
              <a:rPr b="1" lang="nl-NL" sz="22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majority of</a:t>
            </a:r>
            <a:r>
              <a:rPr b="1" lang="nl-NL" sz="22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22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ADRs</a:t>
            </a:r>
            <a:endParaRPr b="1" sz="2200">
              <a:solidFill>
                <a:schemeClr val="accent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4" name="Google Shape;154;p19"/>
          <p:cNvSpPr txBox="1"/>
          <p:nvPr/>
        </p:nvSpPr>
        <p:spPr>
          <a:xfrm>
            <a:off x="7021500" y="1545102"/>
            <a:ext cx="4786200" cy="10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lang="nl-NL" sz="22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Country, </a:t>
            </a:r>
            <a:r>
              <a:rPr b="1" lang="nl-NL" sz="2200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seasonality and day of the month</a:t>
            </a: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were</a:t>
            </a: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the biggest predictor of ADR </a:t>
            </a:r>
            <a:endParaRPr b="1" sz="2200">
              <a:solidFill>
                <a:srgbClr val="4892D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536448" y="1545101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💡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6248273" y="1545089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💡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536448" y="5063139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8" name="Google Shape;158;p19"/>
          <p:cNvPicPr preferRelativeResize="0"/>
          <p:nvPr/>
        </p:nvPicPr>
        <p:blipFill rotWithShape="1">
          <a:blip r:embed="rId3">
            <a:alphaModFix/>
          </a:blip>
          <a:srcRect b="0" l="2815" r="5171" t="0"/>
          <a:stretch/>
        </p:blipFill>
        <p:spPr>
          <a:xfrm>
            <a:off x="888600" y="2473187"/>
            <a:ext cx="3633180" cy="249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9"/>
          <p:cNvPicPr preferRelativeResize="0"/>
          <p:nvPr/>
        </p:nvPicPr>
        <p:blipFill rotWithShape="1">
          <a:blip r:embed="rId4">
            <a:alphaModFix/>
          </a:blip>
          <a:srcRect b="0" l="0" r="22033" t="0"/>
          <a:stretch/>
        </p:blipFill>
        <p:spPr>
          <a:xfrm>
            <a:off x="6529375" y="2607213"/>
            <a:ext cx="2518476" cy="194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1050" y="4857800"/>
            <a:ext cx="4465731" cy="186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/>
          <p:nvPr/>
        </p:nvSpPr>
        <p:spPr>
          <a:xfrm>
            <a:off x="-97536" y="-950527"/>
            <a:ext cx="1143609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Challenges and Learnings (1 slide):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Share significant challenges faced during the project and how you overcame them.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Highlight key learnings and takeaways from the project.</a:t>
            </a:r>
            <a:endParaRPr b="1" sz="1800">
              <a:solidFill>
                <a:srgbClr val="FAE2D5"/>
              </a:solidFill>
              <a:highlight>
                <a:srgbClr val="00008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536448" y="487616"/>
            <a:ext cx="10802112" cy="8283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769F"/>
              </a:buClr>
              <a:buSzPct val="100000"/>
              <a:buFont typeface="Century Gothic"/>
              <a:buNone/>
            </a:pPr>
            <a:r>
              <a:rPr b="1" lang="nl-NL" sz="4800">
                <a:solidFill>
                  <a:srgbClr val="0B76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Challenges &amp; Learnings</a:t>
            </a:r>
            <a:endParaRPr/>
          </a:p>
        </p:txBody>
      </p:sp>
      <p:sp>
        <p:nvSpPr>
          <p:cNvPr id="168" name="Google Shape;168;p20"/>
          <p:cNvSpPr txBox="1"/>
          <p:nvPr/>
        </p:nvSpPr>
        <p:spPr>
          <a:xfrm>
            <a:off x="1309687" y="2104105"/>
            <a:ext cx="5219701" cy="828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 was hard to </a:t>
            </a: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predict OUTLIERs</a:t>
            </a:r>
            <a:endParaRPr b="1" sz="2200">
              <a:solidFill>
                <a:srgbClr val="5ECBF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9" name="Google Shape;169;p20"/>
          <p:cNvSpPr txBox="1"/>
          <p:nvPr/>
        </p:nvSpPr>
        <p:spPr>
          <a:xfrm>
            <a:off x="1309687" y="3232818"/>
            <a:ext cx="4786313" cy="828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 was hard to make </a:t>
            </a: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app run as I wanted </a:t>
            </a:r>
            <a:endParaRPr b="1" sz="22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0" name="Google Shape;170;p20"/>
          <p:cNvSpPr txBox="1"/>
          <p:nvPr/>
        </p:nvSpPr>
        <p:spPr>
          <a:xfrm>
            <a:off x="1309687" y="4461543"/>
            <a:ext cx="4786313" cy="828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 was hard to build </a:t>
            </a: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graphs </a:t>
            </a: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gain insight of ADR</a:t>
            </a:r>
            <a:endParaRPr b="1" sz="22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536448" y="2104101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💭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2" name="Google Shape;172;p20"/>
          <p:cNvSpPr txBox="1"/>
          <p:nvPr/>
        </p:nvSpPr>
        <p:spPr>
          <a:xfrm>
            <a:off x="536448" y="3232827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 sz="4000">
                <a:solidFill>
                  <a:schemeClr val="dk1"/>
                </a:solidFill>
              </a:rPr>
              <a:t>💻</a:t>
            </a:r>
            <a:endParaRPr sz="4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sz="4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3" name="Google Shape;173;p20"/>
          <p:cNvSpPr txBox="1"/>
          <p:nvPr/>
        </p:nvSpPr>
        <p:spPr>
          <a:xfrm>
            <a:off x="536448" y="4461539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 sz="4000">
                <a:solidFill>
                  <a:schemeClr val="dk1"/>
                </a:solidFill>
              </a:rPr>
              <a:t>📈</a:t>
            </a:r>
            <a:endParaRPr sz="4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sz="4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p20"/>
          <p:cNvSpPr txBox="1"/>
          <p:nvPr/>
        </p:nvSpPr>
        <p:spPr>
          <a:xfrm>
            <a:off x="7100887" y="2104105"/>
            <a:ext cx="5219701" cy="828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Maybe use</a:t>
            </a: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specific models to predict specific cases</a:t>
            </a:r>
            <a:endParaRPr b="1" sz="2200">
              <a:solidFill>
                <a:srgbClr val="4892D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p20"/>
          <p:cNvSpPr txBox="1"/>
          <p:nvPr/>
        </p:nvSpPr>
        <p:spPr>
          <a:xfrm>
            <a:off x="7100887" y="3232818"/>
            <a:ext cx="4786313" cy="828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learned to </a:t>
            </a: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build an app using streamlit</a:t>
            </a:r>
            <a:endParaRPr b="1" sz="22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p20"/>
          <p:cNvSpPr txBox="1"/>
          <p:nvPr/>
        </p:nvSpPr>
        <p:spPr>
          <a:xfrm>
            <a:off x="7100887" y="4461543"/>
            <a:ext cx="4786313" cy="828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nl-NL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shall </a:t>
            </a: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take more time into building graphs</a:t>
            </a:r>
            <a:endParaRPr b="1" sz="22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p20"/>
          <p:cNvSpPr txBox="1"/>
          <p:nvPr/>
        </p:nvSpPr>
        <p:spPr>
          <a:xfrm>
            <a:off x="6327648" y="2238976"/>
            <a:ext cx="773239" cy="5934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</a:rPr>
              <a:t>🏗️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8" name="Google Shape;178;p20"/>
          <p:cNvSpPr txBox="1"/>
          <p:nvPr/>
        </p:nvSpPr>
        <p:spPr>
          <a:xfrm>
            <a:off x="6327648" y="3339114"/>
            <a:ext cx="773239" cy="5934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</a:rPr>
              <a:t>🏗️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9" name="Google Shape;179;p20"/>
          <p:cNvSpPr txBox="1"/>
          <p:nvPr/>
        </p:nvSpPr>
        <p:spPr>
          <a:xfrm>
            <a:off x="6327648" y="4567839"/>
            <a:ext cx="773239" cy="5934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</a:rPr>
              <a:t>🏗️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0" name="Google Shape;180;p20"/>
          <p:cNvSpPr txBox="1"/>
          <p:nvPr/>
        </p:nvSpPr>
        <p:spPr>
          <a:xfrm>
            <a:off x="566375" y="1426725"/>
            <a:ext cx="4945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2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Challenges:</a:t>
            </a:r>
            <a:endParaRPr b="1" sz="2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1" name="Google Shape;181;p20"/>
          <p:cNvSpPr txBox="1"/>
          <p:nvPr/>
        </p:nvSpPr>
        <p:spPr>
          <a:xfrm>
            <a:off x="6327650" y="1426725"/>
            <a:ext cx="4945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2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Learnings</a:t>
            </a:r>
            <a:r>
              <a:rPr b="1" lang="nl-NL" sz="26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</a:t>
            </a:r>
            <a:endParaRPr b="1" sz="26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/>
        </p:nvSpPr>
        <p:spPr>
          <a:xfrm>
            <a:off x="-97536" y="-950527"/>
            <a:ext cx="1143609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Future Work and Improvements (1 slide):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nl-NL" sz="1800">
                <a:solidFill>
                  <a:srgbClr val="FAE2D5"/>
                </a:solidFill>
                <a:highlight>
                  <a:srgbClr val="000080"/>
                </a:highlight>
                <a:latin typeface="Arial"/>
                <a:ea typeface="Arial"/>
                <a:cs typeface="Arial"/>
                <a:sym typeface="Arial"/>
              </a:rPr>
              <a:t>Suggest areas for future research or how the project could be expanded or improved with more time or resources.</a:t>
            </a:r>
            <a:endParaRPr b="1" sz="1800">
              <a:solidFill>
                <a:srgbClr val="FAE2D5"/>
              </a:solidFill>
              <a:highlight>
                <a:srgbClr val="00008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1"/>
          <p:cNvSpPr txBox="1"/>
          <p:nvPr/>
        </p:nvSpPr>
        <p:spPr>
          <a:xfrm>
            <a:off x="536448" y="487616"/>
            <a:ext cx="10802112" cy="8283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7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769F"/>
              </a:buClr>
              <a:buSzPct val="100000"/>
              <a:buFont typeface="Century Gothic"/>
              <a:buNone/>
            </a:pPr>
            <a:r>
              <a:rPr b="1" lang="nl-NL" sz="4800">
                <a:solidFill>
                  <a:srgbClr val="0B769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Future Work &amp; Improvements</a:t>
            </a:r>
            <a:endParaRPr/>
          </a:p>
        </p:txBody>
      </p:sp>
      <p:sp>
        <p:nvSpPr>
          <p:cNvPr id="189" name="Google Shape;189;p21"/>
          <p:cNvSpPr txBox="1"/>
          <p:nvPr/>
        </p:nvSpPr>
        <p:spPr>
          <a:xfrm>
            <a:off x="1309687" y="2104105"/>
            <a:ext cx="5219701" cy="828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Put an input field </a:t>
            </a:r>
            <a:r>
              <a:rPr lang="nl-NL" sz="22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a hotel to put</a:t>
            </a: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data in the database.</a:t>
            </a:r>
            <a:endParaRPr b="1" sz="2200">
              <a:solidFill>
                <a:srgbClr val="5ECBF4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1309687" y="3583918"/>
            <a:ext cx="47862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Built a proper dashboard </a:t>
            </a:r>
            <a:r>
              <a:rPr lang="nl-NL" sz="22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Hotel to use instead of Python libraries.</a:t>
            </a:r>
            <a:endParaRPr sz="22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1" name="Google Shape;191;p21"/>
          <p:cNvSpPr txBox="1"/>
          <p:nvPr/>
        </p:nvSpPr>
        <p:spPr>
          <a:xfrm>
            <a:off x="1309687" y="5063743"/>
            <a:ext cx="47862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lang="nl-NL" sz="2200">
                <a:solidFill>
                  <a:srgbClr val="4892D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More data with multiple models </a:t>
            </a:r>
            <a:r>
              <a:rPr lang="nl-NL" sz="2200">
                <a:solidFill>
                  <a:srgbClr val="434343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predict even better.</a:t>
            </a:r>
            <a:endParaRPr sz="2200">
              <a:solidFill>
                <a:srgbClr val="434343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536448" y="2132676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</a:rPr>
              <a:t>🏗️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3" name="Google Shape;193;p21"/>
          <p:cNvSpPr txBox="1"/>
          <p:nvPr/>
        </p:nvSpPr>
        <p:spPr>
          <a:xfrm>
            <a:off x="536448" y="3701352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</a:rPr>
              <a:t>🏗️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4" name="Google Shape;194;p21"/>
          <p:cNvSpPr txBox="1"/>
          <p:nvPr/>
        </p:nvSpPr>
        <p:spPr>
          <a:xfrm>
            <a:off x="536448" y="5170039"/>
            <a:ext cx="7731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nl-NL" sz="4000">
                <a:solidFill>
                  <a:schemeClr val="dk1"/>
                </a:solidFill>
              </a:rPr>
              <a:t>🏗️</a:t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1" sz="4000">
              <a:solidFill>
                <a:srgbClr val="0B769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7100887" y="2104105"/>
            <a:ext cx="5219701" cy="828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1" sz="2200">
              <a:solidFill>
                <a:srgbClr val="4892D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6" name="Google Shape;196;p21"/>
          <p:cNvPicPr preferRelativeResize="0"/>
          <p:nvPr/>
        </p:nvPicPr>
        <p:blipFill rotWithShape="1">
          <a:blip r:embed="rId3">
            <a:alphaModFix/>
          </a:blip>
          <a:srcRect b="48107" l="0" r="0" t="15209"/>
          <a:stretch/>
        </p:blipFill>
        <p:spPr>
          <a:xfrm>
            <a:off x="7177075" y="1967712"/>
            <a:ext cx="5033952" cy="92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1"/>
          <p:cNvPicPr preferRelativeResize="0"/>
          <p:nvPr/>
        </p:nvPicPr>
        <p:blipFill rotWithShape="1">
          <a:blip r:embed="rId4">
            <a:alphaModFix/>
          </a:blip>
          <a:srcRect b="10007" l="0" r="0" t="0"/>
          <a:stretch/>
        </p:blipFill>
        <p:spPr>
          <a:xfrm>
            <a:off x="7177075" y="3288050"/>
            <a:ext cx="4319024" cy="274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